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68" r:id="rId2"/>
    <p:sldId id="266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3" r:id="rId15"/>
    <p:sldId id="280" r:id="rId16"/>
    <p:sldId id="281" r:id="rId17"/>
    <p:sldId id="282" r:id="rId18"/>
    <p:sldId id="284" r:id="rId19"/>
    <p:sldId id="285" r:id="rId20"/>
    <p:sldId id="286" r:id="rId21"/>
    <p:sldId id="289" r:id="rId22"/>
    <p:sldId id="287" r:id="rId23"/>
    <p:sldId id="288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D4D4D"/>
    <a:srgbClr val="FF99CC"/>
    <a:srgbClr val="FF7C80"/>
    <a:srgbClr val="CCA500"/>
    <a:srgbClr val="D6AD00"/>
    <a:srgbClr val="EAEAEA"/>
    <a:srgbClr val="DDDDDD"/>
    <a:srgbClr val="F4F3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941" autoAdjust="0"/>
    <p:restoredTop sz="96985" autoAdjust="0"/>
  </p:normalViewPr>
  <p:slideViewPr>
    <p:cSldViewPr snapToObjects="1">
      <p:cViewPr>
        <p:scale>
          <a:sx n="200" d="100"/>
          <a:sy n="200" d="100"/>
        </p:scale>
        <p:origin x="2064" y="2748"/>
      </p:cViewPr>
      <p:guideLst>
        <p:guide orient="horz" pos="2160"/>
        <p:guide pos="204"/>
        <p:guide pos="5617"/>
        <p:guide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155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96F3E674-4E3A-4D47-92B8-772446150BA5}" type="datetimeFigureOut">
              <a:rPr lang="de-DE" altLang="de-DE"/>
              <a:pPr>
                <a:defRPr/>
              </a:pPr>
              <a:t>30.06.2016</a:t>
            </a:fld>
            <a:endParaRPr lang="de-DE" altLang="de-DE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7F4EB405-3E19-4B51-B29F-0533BC50F11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4051978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741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EE4194CA-C53C-4AAF-A02F-5B2E61176F51}" type="datetimeFigureOut">
              <a:rPr lang="de-DE" altLang="de-DE"/>
              <a:pPr>
                <a:defRPr/>
              </a:pPr>
              <a:t>30.06.2016</a:t>
            </a:fld>
            <a:endParaRPr lang="de-DE" altLang="de-DE"/>
          </a:p>
        </p:txBody>
      </p:sp>
      <p:sp>
        <p:nvSpPr>
          <p:cNvPr id="512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741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1741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741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B3B82A42-7496-4850-9FF7-41C8686E735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26019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4639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00497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52996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199130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98052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31494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7552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80273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82441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3904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40717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9"/>
          <p:cNvSpPr>
            <a:spLocks noChangeArrowheads="1"/>
          </p:cNvSpPr>
          <p:nvPr userDrawn="1"/>
        </p:nvSpPr>
        <p:spPr bwMode="auto">
          <a:xfrm flipV="1">
            <a:off x="0" y="5583238"/>
            <a:ext cx="9144000" cy="92075"/>
          </a:xfrm>
          <a:prstGeom prst="rect">
            <a:avLst/>
          </a:prstGeom>
          <a:solidFill>
            <a:srgbClr val="CCA500">
              <a:alpha val="4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027" name="Rectangle 25"/>
          <p:cNvSpPr>
            <a:spLocks noChangeArrowheads="1"/>
          </p:cNvSpPr>
          <p:nvPr userDrawn="1"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F4F3E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/>
          </a:p>
        </p:txBody>
      </p:sp>
      <p:pic>
        <p:nvPicPr>
          <p:cNvPr id="1028" name="Picture 2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3013" y="0"/>
            <a:ext cx="1550987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uppieren 4"/>
          <p:cNvGrpSpPr/>
          <p:nvPr userDrawn="1"/>
        </p:nvGrpSpPr>
        <p:grpSpPr>
          <a:xfrm>
            <a:off x="287345" y="5805264"/>
            <a:ext cx="8569310" cy="896018"/>
            <a:chOff x="429012" y="2980991"/>
            <a:chExt cx="8569310" cy="896018"/>
          </a:xfrm>
        </p:grpSpPr>
        <p:pic>
          <p:nvPicPr>
            <p:cNvPr id="2" name="Grafik 1"/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05125" y="2980991"/>
              <a:ext cx="5811465" cy="896018"/>
            </a:xfrm>
            <a:prstGeom prst="rect">
              <a:avLst/>
            </a:prstGeom>
          </p:spPr>
        </p:pic>
        <p:pic>
          <p:nvPicPr>
            <p:cNvPr id="3" name="Grafik 2"/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38690" y="3061124"/>
              <a:ext cx="1259632" cy="735753"/>
            </a:xfrm>
            <a:prstGeom prst="rect">
              <a:avLst/>
            </a:prstGeom>
          </p:spPr>
        </p:pic>
        <p:pic>
          <p:nvPicPr>
            <p:cNvPr id="4" name="Grafik 3"/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9012" y="2980991"/>
              <a:ext cx="1263519" cy="896018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0"/>
            <a:ext cx="37084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0825" y="963613"/>
            <a:ext cx="8642350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b="1" dirty="0"/>
              <a:t>Bedeutung von geschlechtsspezifischen Unterschieden für die Arzneimitteltherapie</a:t>
            </a:r>
            <a:endParaRPr lang="de-DE" dirty="0">
              <a:latin typeface="Times New Roman" charset="0"/>
            </a:endParaRPr>
          </a:p>
        </p:txBody>
      </p:sp>
      <p:sp>
        <p:nvSpPr>
          <p:cNvPr id="5" name="Textfeld 8"/>
          <p:cNvSpPr txBox="1">
            <a:spLocks noChangeArrowheads="1"/>
          </p:cNvSpPr>
          <p:nvPr/>
        </p:nvSpPr>
        <p:spPr bwMode="auto">
          <a:xfrm>
            <a:off x="2771775" y="3573016"/>
            <a:ext cx="3744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1800" dirty="0">
                <a:latin typeface="Calibri" charset="0"/>
              </a:rPr>
              <a:t>Prof. Dr. Karen Nieber</a:t>
            </a:r>
          </a:p>
          <a:p>
            <a:pPr algn="ctr" eaLnBrk="1" hangingPunct="1"/>
            <a:r>
              <a:rPr lang="de-DE" sz="1800" dirty="0">
                <a:latin typeface="Calibri" charset="0"/>
              </a:rPr>
              <a:t>Universität Leipzig</a:t>
            </a:r>
          </a:p>
          <a:p>
            <a:pPr algn="ctr" eaLnBrk="1" hangingPunct="1"/>
            <a:r>
              <a:rPr lang="de-DE" sz="1800" dirty="0">
                <a:latin typeface="Calibri" charset="0"/>
              </a:rPr>
              <a:t>Institut für Pharmazie</a:t>
            </a:r>
          </a:p>
          <a:p>
            <a:pPr algn="ctr" eaLnBrk="1" hangingPunct="1"/>
            <a:r>
              <a:rPr lang="de-DE" sz="1800" dirty="0" err="1">
                <a:latin typeface="Calibri" charset="0"/>
              </a:rPr>
              <a:t>nieber@rz.uni-leipzig.de</a:t>
            </a:r>
            <a:endParaRPr lang="de-DE" sz="180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Bildschirmfoto 2016-06-30 um 10.38.1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6285" r="42637" b="25653"/>
          <a:stretch/>
        </p:blipFill>
        <p:spPr>
          <a:xfrm>
            <a:off x="323528" y="1026971"/>
            <a:ext cx="4337124" cy="3461154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Unterschiede in der Metabolisierung</a:t>
            </a:r>
          </a:p>
        </p:txBody>
      </p:sp>
      <p:pic>
        <p:nvPicPr>
          <p:cNvPr id="4" name="Bild 3" descr="Bildschirmfoto 2016-06-30 um 17.00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7129" y="1700808"/>
            <a:ext cx="3859534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48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Auswirkungen auf die UAWs (Phase I Enzyme) </a:t>
            </a:r>
          </a:p>
        </p:txBody>
      </p:sp>
      <p:pic>
        <p:nvPicPr>
          <p:cNvPr id="4" name="Bild 3" descr="Bildschirmfoto 2016-06-30 um 10.45.3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772816"/>
            <a:ext cx="6082073" cy="370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488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288" y="1034752"/>
            <a:ext cx="8569325" cy="95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Unterschiede in der Biotransformation von Metopolol</a:t>
            </a:r>
          </a:p>
        </p:txBody>
      </p:sp>
      <p:pic>
        <p:nvPicPr>
          <p:cNvPr id="4" name="Bild 3" descr="Bildschirmfoto 2016-06-30 um 10.47.07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97" b="8755"/>
          <a:stretch/>
        </p:blipFill>
        <p:spPr>
          <a:xfrm>
            <a:off x="1547664" y="2204865"/>
            <a:ext cx="6069749" cy="3033886"/>
          </a:xfrm>
          <a:prstGeom prst="rect">
            <a:avLst/>
          </a:prstGeom>
        </p:spPr>
      </p:pic>
      <p:sp>
        <p:nvSpPr>
          <p:cNvPr id="6" name="Textfeld 3"/>
          <p:cNvSpPr txBox="1">
            <a:spLocks noChangeArrowheads="1"/>
          </p:cNvSpPr>
          <p:nvPr/>
        </p:nvSpPr>
        <p:spPr bwMode="auto">
          <a:xfrm>
            <a:off x="6829105" y="5157192"/>
            <a:ext cx="17452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800" dirty="0" err="1"/>
              <a:t>Luizer</a:t>
            </a:r>
            <a:r>
              <a:rPr lang="de-DE" sz="800" dirty="0"/>
              <a:t> et al. </a:t>
            </a:r>
            <a:r>
              <a:rPr lang="de-DE" sz="800" dirty="0" err="1"/>
              <a:t>Clin</a:t>
            </a:r>
            <a:r>
              <a:rPr lang="de-DE" sz="800" dirty="0"/>
              <a:t> </a:t>
            </a:r>
            <a:r>
              <a:rPr lang="de-DE" sz="800" dirty="0" err="1"/>
              <a:t>Pharm</a:t>
            </a:r>
            <a:r>
              <a:rPr lang="de-DE" sz="800" dirty="0"/>
              <a:t> </a:t>
            </a:r>
            <a:r>
              <a:rPr lang="de-DE" sz="800" dirty="0" err="1"/>
              <a:t>Ther</a:t>
            </a:r>
            <a:r>
              <a:rPr lang="de-DE" sz="800" dirty="0"/>
              <a:t> </a:t>
            </a:r>
            <a:r>
              <a:rPr lang="de-DE" sz="800" dirty="0" smtClean="0"/>
              <a:t>1999</a:t>
            </a:r>
          </a:p>
          <a:p>
            <a:pPr eaLnBrk="1" hangingPunct="1"/>
            <a:r>
              <a:rPr lang="de-DE" sz="800" dirty="0" smtClean="0"/>
              <a:t>Modifizier </a:t>
            </a:r>
            <a:r>
              <a:rPr lang="de-DE" sz="800" dirty="0" err="1" smtClean="0"/>
              <a:t>nacn</a:t>
            </a:r>
            <a:r>
              <a:rPr lang="de-DE" sz="800" dirty="0" smtClean="0"/>
              <a:t> </a:t>
            </a:r>
            <a:r>
              <a:rPr lang="de-DE" sz="800" dirty="0" err="1"/>
              <a:t>T</a:t>
            </a:r>
            <a:r>
              <a:rPr lang="de-DE" sz="800" dirty="0" err="1" smtClean="0"/>
              <a:t>hürmann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xmlns="" val="1310807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4752"/>
            <a:ext cx="8569325" cy="95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Geschlechtsspezifische Unterschiede bei Diuretika</a:t>
            </a:r>
          </a:p>
        </p:txBody>
      </p:sp>
      <p:pic>
        <p:nvPicPr>
          <p:cNvPr id="5" name="Bild 4" descr="Bildschirmfoto 2016-06-30 um 10.55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2202658"/>
            <a:ext cx="4999458" cy="324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172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52736"/>
            <a:ext cx="8569325" cy="954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Geschlechtsspezifische Unterschiede bei Diuretika</a:t>
            </a:r>
          </a:p>
        </p:txBody>
      </p:sp>
      <p:pic>
        <p:nvPicPr>
          <p:cNvPr id="3" name="Bild 2" descr="Bildschirmfoto 2016-06-30 um 10.59.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7290" y="2060848"/>
            <a:ext cx="5605030" cy="3168352"/>
          </a:xfrm>
          <a:prstGeom prst="rect">
            <a:avLst/>
          </a:prstGeom>
        </p:spPr>
      </p:pic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397625" y="5106670"/>
            <a:ext cx="17452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800" dirty="0"/>
              <a:t>Werner et al </a:t>
            </a:r>
            <a:r>
              <a:rPr lang="de-DE" sz="800" dirty="0" err="1"/>
              <a:t>Eur</a:t>
            </a:r>
            <a:r>
              <a:rPr lang="de-DE" sz="800" dirty="0"/>
              <a:t> </a:t>
            </a:r>
            <a:r>
              <a:rPr lang="de-DE" sz="800" dirty="0" err="1"/>
              <a:t>Soc</a:t>
            </a:r>
            <a:r>
              <a:rPr lang="de-DE" sz="800" dirty="0"/>
              <a:t> </a:t>
            </a:r>
            <a:r>
              <a:rPr lang="de-DE" sz="800" dirty="0" err="1"/>
              <a:t>Cardiol</a:t>
            </a:r>
            <a:r>
              <a:rPr lang="de-DE" sz="800" dirty="0"/>
              <a:t> </a:t>
            </a:r>
            <a:r>
              <a:rPr lang="de-DE" sz="800" dirty="0" smtClean="0"/>
              <a:t>2008</a:t>
            </a:r>
          </a:p>
          <a:p>
            <a:pPr eaLnBrk="1" hangingPunct="1"/>
            <a:r>
              <a:rPr lang="de-DE" sz="800" dirty="0" smtClean="0"/>
              <a:t>Modifiziert nach </a:t>
            </a:r>
            <a:r>
              <a:rPr lang="de-DE" sz="800" dirty="0" err="1"/>
              <a:t>T</a:t>
            </a:r>
            <a:r>
              <a:rPr lang="de-DE" sz="800" dirty="0" err="1" smtClean="0"/>
              <a:t>hürmann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xmlns="" val="4153311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Mögliche Ursachen......</a:t>
            </a:r>
          </a:p>
        </p:txBody>
      </p:sp>
      <p:pic>
        <p:nvPicPr>
          <p:cNvPr id="3" name="Bild 2" descr="Bildschirmfoto 2016-06-30 um 11.09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8324" y="1707867"/>
            <a:ext cx="7250004" cy="359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094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52736"/>
            <a:ext cx="8569325" cy="95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Geschlechtsspezifische Unterschiede: Schlafmittel</a:t>
            </a:r>
          </a:p>
        </p:txBody>
      </p:sp>
      <p:pic>
        <p:nvPicPr>
          <p:cNvPr id="3" name="Bild 2" descr="Bildschirmfoto 2016-06-30 um 11.12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144" y="2136748"/>
            <a:ext cx="6660232" cy="34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1688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latin typeface="Calibri" charset="0"/>
              </a:rPr>
              <a:t>Was bedeutet das?</a:t>
            </a:r>
          </a:p>
        </p:txBody>
      </p:sp>
      <p:pic>
        <p:nvPicPr>
          <p:cNvPr id="3" name="Bild 2" descr="Bildschirmfoto 2016-06-30 um 11.14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628800"/>
            <a:ext cx="6696744" cy="390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71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Auswirkungen von Phase II Reaktionen </a:t>
            </a:r>
          </a:p>
        </p:txBody>
      </p:sp>
      <p:sp>
        <p:nvSpPr>
          <p:cNvPr id="3" name="Rechteck 1"/>
          <p:cNvSpPr>
            <a:spLocks noChangeArrowheads="1"/>
          </p:cNvSpPr>
          <p:nvPr/>
        </p:nvSpPr>
        <p:spPr bwMode="auto">
          <a:xfrm>
            <a:off x="395288" y="1835963"/>
            <a:ext cx="8424862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Auch Phase-II-</a:t>
            </a:r>
            <a:r>
              <a:rPr lang="de-DE" dirty="0" err="1"/>
              <a:t>Metabolisierungsreaktionen</a:t>
            </a:r>
            <a:r>
              <a:rPr lang="de-DE" dirty="0"/>
              <a:t> variieren geschlechtsspezifisch. 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So scheint die Aktivität </a:t>
            </a:r>
            <a:r>
              <a:rPr lang="de-DE" dirty="0" err="1"/>
              <a:t>glukuronidierender</a:t>
            </a:r>
            <a:r>
              <a:rPr lang="de-DE" dirty="0"/>
              <a:t> Enzyme bei Frauen geringer zu sein als bei Männern.  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Das würde erklären, warum Acetylsalicylsäure bei Frauen etwa 30–40% langsamer </a:t>
            </a:r>
            <a:r>
              <a:rPr lang="de-DE" dirty="0" err="1"/>
              <a:t>metabolisiert</a:t>
            </a:r>
            <a:r>
              <a:rPr lang="de-DE" dirty="0"/>
              <a:t> wird als bei Männern. 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Ähnliche Befunde wurden für Paracetamol, </a:t>
            </a:r>
            <a:r>
              <a:rPr lang="de-DE" dirty="0" err="1"/>
              <a:t>Clofibrat</a:t>
            </a:r>
            <a:r>
              <a:rPr lang="de-DE" dirty="0"/>
              <a:t> und </a:t>
            </a:r>
            <a:r>
              <a:rPr lang="de-DE" dirty="0" err="1"/>
              <a:t>Phenprocoumon</a:t>
            </a:r>
            <a:r>
              <a:rPr lang="de-DE" dirty="0"/>
              <a:t> erhoben, die alle durch </a:t>
            </a:r>
            <a:r>
              <a:rPr lang="de-DE" dirty="0" err="1"/>
              <a:t>Glukuronidierung</a:t>
            </a:r>
            <a:r>
              <a:rPr lang="de-DE" dirty="0"/>
              <a:t> ausscheidungsfähig gemacht werden. </a:t>
            </a:r>
          </a:p>
        </p:txBody>
      </p:sp>
    </p:spTree>
    <p:extLst>
      <p:ext uri="{BB962C8B-B14F-4D97-AF65-F5344CB8AC3E}">
        <p14:creationId xmlns:p14="http://schemas.microsoft.com/office/powerpoint/2010/main" xmlns="" val="3764694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Bildschirmfoto 2016-06-30 um 11.22.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582715"/>
            <a:ext cx="5796136" cy="3692569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Unterschiede bei UAWs unter Zytostatika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667037" y="4119463"/>
            <a:ext cx="164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800" dirty="0" smtClean="0"/>
          </a:p>
          <a:p>
            <a:r>
              <a:rPr lang="de-DE" sz="800" dirty="0" smtClean="0"/>
              <a:t>Sloan et al. J </a:t>
            </a:r>
            <a:r>
              <a:rPr lang="de-DE" sz="800" dirty="0" err="1" smtClean="0"/>
              <a:t>Clin</a:t>
            </a:r>
            <a:r>
              <a:rPr lang="de-DE" sz="800" dirty="0" smtClean="0"/>
              <a:t> </a:t>
            </a:r>
            <a:r>
              <a:rPr lang="de-DE" sz="800" dirty="0" err="1" smtClean="0"/>
              <a:t>Oncol</a:t>
            </a:r>
            <a:r>
              <a:rPr lang="de-DE" sz="800" dirty="0" smtClean="0"/>
              <a:t> 2001</a:t>
            </a:r>
          </a:p>
          <a:p>
            <a:r>
              <a:rPr lang="de-DE" sz="800" dirty="0" smtClean="0"/>
              <a:t>Modifiziert nach </a:t>
            </a:r>
            <a:r>
              <a:rPr lang="de-DE" sz="800" dirty="0" err="1" smtClean="0"/>
              <a:t>Thürmann</a:t>
            </a:r>
            <a:endParaRPr lang="de-DE" sz="800" dirty="0"/>
          </a:p>
        </p:txBody>
      </p:sp>
      <p:sp>
        <p:nvSpPr>
          <p:cNvPr id="5" name="Rechteck 4"/>
          <p:cNvSpPr/>
          <p:nvPr/>
        </p:nvSpPr>
        <p:spPr>
          <a:xfrm>
            <a:off x="2267744" y="4437112"/>
            <a:ext cx="1512168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94069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86" t="32042" r="36021" b="20709"/>
          <a:stretch>
            <a:fillRect/>
          </a:stretch>
        </p:blipFill>
        <p:spPr bwMode="auto">
          <a:xfrm>
            <a:off x="2195736" y="2006844"/>
            <a:ext cx="4706506" cy="3579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323528" y="105273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2800" b="1" dirty="0">
                <a:latin typeface="Arial"/>
                <a:cs typeface="Arial"/>
              </a:rPr>
              <a:t>Warum ist das Thema für die Arzneimitteltherapie relevant?</a:t>
            </a:r>
          </a:p>
        </p:txBody>
      </p:sp>
      <p:sp>
        <p:nvSpPr>
          <p:cNvPr id="5" name="Rechteck 4"/>
          <p:cNvSpPr/>
          <p:nvPr/>
        </p:nvSpPr>
        <p:spPr>
          <a:xfrm>
            <a:off x="327968" y="980728"/>
            <a:ext cx="8564512" cy="108012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latin typeface="Calibri" charset="0"/>
              </a:rPr>
              <a:t>Was bedeutet das?</a:t>
            </a:r>
          </a:p>
        </p:txBody>
      </p:sp>
      <p:pic>
        <p:nvPicPr>
          <p:cNvPr id="4" name="Bild 3" descr="Bildschirmfoto 2016-06-30 um 11.31.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8224" y="1627014"/>
            <a:ext cx="6860160" cy="389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9221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" descr="Bildschirmfoto 2014-09-25 um 09.57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93354"/>
            <a:ext cx="4752528" cy="365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323528" y="1052091"/>
            <a:ext cx="8593460" cy="720725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Textfeld 1"/>
          <p:cNvSpPr txBox="1">
            <a:spLocks noChangeArrowheads="1"/>
          </p:cNvSpPr>
          <p:nvPr/>
        </p:nvSpPr>
        <p:spPr bwMode="auto">
          <a:xfrm>
            <a:off x="2500313" y="1112416"/>
            <a:ext cx="4594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2800" b="1">
                <a:solidFill>
                  <a:srgbClr val="000000"/>
                </a:solidFill>
              </a:rPr>
              <a:t>ASS und Herz-/Hirninfarkt</a:t>
            </a:r>
          </a:p>
        </p:txBody>
      </p:sp>
    </p:spTree>
    <p:extLst>
      <p:ext uri="{BB962C8B-B14F-4D97-AF65-F5344CB8AC3E}">
        <p14:creationId xmlns:p14="http://schemas.microsoft.com/office/powerpoint/2010/main" xmlns="" val="3742814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latin typeface="Calibri" charset="0"/>
              </a:rPr>
              <a:t>Was bedeutet?</a:t>
            </a:r>
          </a:p>
        </p:txBody>
      </p:sp>
      <p:sp>
        <p:nvSpPr>
          <p:cNvPr id="3" name="Rechteck 1"/>
          <p:cNvSpPr>
            <a:spLocks noChangeArrowheads="1"/>
          </p:cNvSpPr>
          <p:nvPr/>
        </p:nvSpPr>
        <p:spPr bwMode="auto">
          <a:xfrm>
            <a:off x="611188" y="1963018"/>
            <a:ext cx="80645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>
                <a:solidFill>
                  <a:srgbClr val="002060"/>
                </a:solidFill>
              </a:rPr>
              <a:t>Studien belegen, dass ASS niedrig dosiert vor Herzinfarkt bei Männern schützt (Herzinfarkt-Prophylaxe).</a:t>
            </a:r>
            <a:endParaRPr lang="de-DE" dirty="0"/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Bei gesunden Frauen im Alter unter 65 Jahren scheint eine Primärprävention mit ASS nach den WHS-Daten kaum von Nutzen zu sein. 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0"/>
              <a:buChar char="ü"/>
            </a:pPr>
            <a:r>
              <a:rPr lang="de-DE" dirty="0"/>
              <a:t>Ältere Frauen mit höherem Risiko können dagegen von dieser Behandlung profitieren. Hier wird es darauf ankommen, eine auf die individuelle Patientin zugeschnittene Nutzen-Risiko-Abwägung vorzunehmen.</a:t>
            </a:r>
          </a:p>
        </p:txBody>
      </p:sp>
    </p:spTree>
    <p:extLst>
      <p:ext uri="{BB962C8B-B14F-4D97-AF65-F5344CB8AC3E}">
        <p14:creationId xmlns:p14="http://schemas.microsoft.com/office/powerpoint/2010/main" xmlns="" val="2014484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155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Pharmakodynamik</a:t>
            </a:r>
          </a:p>
        </p:txBody>
      </p:sp>
      <p:pic>
        <p:nvPicPr>
          <p:cNvPr id="6" name="Bild 5" descr="Bildschirmfoto 2016-06-30 um 11.46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700808"/>
            <a:ext cx="4852483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2340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29" t="39043" r="12396" b="46957"/>
          <a:stretch>
            <a:fillRect/>
          </a:stretch>
        </p:blipFill>
        <p:spPr bwMode="auto">
          <a:xfrm>
            <a:off x="1258888" y="2350071"/>
            <a:ext cx="662622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87338" y="1104925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Pharmakodynamik: Faktoren</a:t>
            </a:r>
          </a:p>
        </p:txBody>
      </p:sp>
    </p:spTree>
    <p:extLst>
      <p:ext uri="{BB962C8B-B14F-4D97-AF65-F5344CB8AC3E}">
        <p14:creationId xmlns:p14="http://schemas.microsoft.com/office/powerpoint/2010/main" xmlns="" val="4207958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124744"/>
            <a:ext cx="8569325" cy="95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Geschlechtsspezifische Unterschiede:</a:t>
            </a:r>
          </a:p>
          <a:p>
            <a:pPr algn="ctr" eaLnBrk="1" hangingPunct="1"/>
            <a:r>
              <a:rPr lang="de-DE" sz="2800" b="1">
                <a:cs typeface="Arial" charset="0"/>
              </a:rPr>
              <a:t>Antidepressiva</a:t>
            </a:r>
          </a:p>
        </p:txBody>
      </p:sp>
      <p:pic>
        <p:nvPicPr>
          <p:cNvPr id="3" name="Bild 2" descr="Bildschirmfoto 2016-06-30 um 11.52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7880" y="2348880"/>
            <a:ext cx="615046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4891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034753"/>
            <a:ext cx="8569325" cy="9540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 dirty="0" smtClean="0">
                <a:cs typeface="Arial" charset="0"/>
              </a:rPr>
              <a:t>Pathophysiologische </a:t>
            </a:r>
            <a:r>
              <a:rPr lang="de-DE" sz="2800" b="1" dirty="0">
                <a:cs typeface="Arial" charset="0"/>
              </a:rPr>
              <a:t>Unterschiede: </a:t>
            </a:r>
          </a:p>
          <a:p>
            <a:pPr algn="ctr" eaLnBrk="1" hangingPunct="1"/>
            <a:r>
              <a:rPr lang="de-DE" sz="2800" b="1" dirty="0">
                <a:cs typeface="Arial" charset="0"/>
              </a:rPr>
              <a:t>Das Reizdarmsyndrom</a:t>
            </a:r>
          </a:p>
        </p:txBody>
      </p:sp>
      <p:pic>
        <p:nvPicPr>
          <p:cNvPr id="3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7400" y="2276872"/>
            <a:ext cx="3462792" cy="292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>
            <a:spLocks noChangeArrowheads="1"/>
          </p:cNvSpPr>
          <p:nvPr/>
        </p:nvSpPr>
        <p:spPr bwMode="auto">
          <a:xfrm>
            <a:off x="4661520" y="5269582"/>
            <a:ext cx="42309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800" dirty="0"/>
              <a:t>Quelle</a:t>
            </a:r>
            <a:r>
              <a:rPr lang="de-DE" sz="800" b="1" dirty="0"/>
              <a:t>:</a:t>
            </a:r>
            <a:r>
              <a:rPr lang="de-DE" sz="800" dirty="0"/>
              <a:t> TK-Broschüre Reizmagen und Reizdarmsyndrom. Techniker Krankenkasse (2011)</a:t>
            </a:r>
          </a:p>
        </p:txBody>
      </p:sp>
    </p:spTree>
    <p:extLst>
      <p:ext uri="{BB962C8B-B14F-4D97-AF65-F5344CB8AC3E}">
        <p14:creationId xmlns:p14="http://schemas.microsoft.com/office/powerpoint/2010/main" xmlns="" val="3331199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106512"/>
            <a:ext cx="8569325" cy="5222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Epidemiologie des Reizdarmsyndroms</a:t>
            </a:r>
          </a:p>
        </p:txBody>
      </p:sp>
      <p:pic>
        <p:nvPicPr>
          <p:cNvPr id="3" name="Bild 4" descr="Bildschirmfoto 2014-08-21 um 17.09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44824"/>
            <a:ext cx="4688077" cy="345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4616873" y="5301788"/>
            <a:ext cx="247540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800" dirty="0" smtClean="0"/>
              <a:t>C</a:t>
            </a:r>
            <a:r>
              <a:rPr lang="de-DE" sz="800" dirty="0"/>
              <a:t>. </a:t>
            </a:r>
            <a:r>
              <a:rPr lang="de-DE" sz="800" dirty="0" err="1"/>
              <a:t>Karaus</a:t>
            </a:r>
            <a:r>
              <a:rPr lang="de-DE" sz="800" dirty="0"/>
              <a:t> Patientenseminar Hannover 29.01.2011 </a:t>
            </a:r>
          </a:p>
        </p:txBody>
      </p:sp>
    </p:spTree>
    <p:extLst>
      <p:ext uri="{BB962C8B-B14F-4D97-AF65-F5344CB8AC3E}">
        <p14:creationId xmlns:p14="http://schemas.microsoft.com/office/powerpoint/2010/main" xmlns="" val="629825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034504"/>
            <a:ext cx="8569325" cy="5222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Mögliche Ursachen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95288" y="1844675"/>
            <a:ext cx="8497887" cy="297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de-DE" dirty="0"/>
          </a:p>
          <a:p>
            <a:pPr>
              <a:lnSpc>
                <a:spcPct val="150000"/>
              </a:lnSpc>
              <a:defRPr/>
            </a:pPr>
            <a:r>
              <a:rPr lang="de-DE" dirty="0"/>
              <a:t>Mögliche Ursachen: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Einfluss der Geschlechtshormone auf die Darmsymptomatik (Darmpassagezeit)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Verhalten im Umgang mit Körpersymptomen und Krankheit/Gesundheit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Unterschiede in molekularen und zellbiologischen Mechanismen (z.B. Serotoninmetabolismus, Genesspression) </a:t>
            </a:r>
          </a:p>
        </p:txBody>
      </p:sp>
    </p:spTree>
    <p:extLst>
      <p:ext uri="{BB962C8B-B14F-4D97-AF65-F5344CB8AC3E}">
        <p14:creationId xmlns:p14="http://schemas.microsoft.com/office/powerpoint/2010/main" xmlns="" val="882872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Geschlecht und Medikamentenverordnung</a:t>
            </a:r>
          </a:p>
        </p:txBody>
      </p:sp>
      <p:pic>
        <p:nvPicPr>
          <p:cNvPr id="3" name="Bild 2" descr="Bildschirmfoto 2016-06-30 um 12.01.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450" y="1666119"/>
            <a:ext cx="5011782" cy="363508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932040" y="5301788"/>
            <a:ext cx="17814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/>
              <a:t>Nach: Voß, </a:t>
            </a:r>
            <a:r>
              <a:rPr lang="de-DE" sz="800" dirty="0" err="1" smtClean="0"/>
              <a:t>Lewerenz</a:t>
            </a:r>
            <a:r>
              <a:rPr lang="de-DE" sz="800" dirty="0" smtClean="0"/>
              <a:t>, Nieber 2012</a:t>
            </a:r>
            <a:endParaRPr lang="de-DE" sz="800" dirty="0"/>
          </a:p>
        </p:txBody>
      </p:sp>
      <p:sp>
        <p:nvSpPr>
          <p:cNvPr id="5" name="Rechteck 4"/>
          <p:cNvSpPr/>
          <p:nvPr/>
        </p:nvSpPr>
        <p:spPr>
          <a:xfrm>
            <a:off x="1648450" y="5157192"/>
            <a:ext cx="25925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23391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 dirty="0">
                <a:cs typeface="Arial" charset="0"/>
              </a:rPr>
              <a:t>Arzneimittelverbrauch nach Alter und Geschlecht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17" t="19792" r="13052" b="22459"/>
          <a:stretch>
            <a:fillRect/>
          </a:stretch>
        </p:blipFill>
        <p:spPr bwMode="auto">
          <a:xfrm>
            <a:off x="1527207" y="1772816"/>
            <a:ext cx="5997121" cy="363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6"/>
          <p:cNvSpPr>
            <a:spLocks noChangeArrowheads="1"/>
          </p:cNvSpPr>
          <p:nvPr/>
        </p:nvSpPr>
        <p:spPr bwMode="auto">
          <a:xfrm>
            <a:off x="6444208" y="5075892"/>
            <a:ext cx="25202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Calibri" charset="0"/>
              </a:rPr>
              <a:t> </a:t>
            </a:r>
            <a:r>
              <a:rPr lang="de-DE" sz="1000" dirty="0">
                <a:cs typeface="Arial" charset="0"/>
              </a:rPr>
              <a:t>BARMER GEK Arzneimittelreport 2012</a:t>
            </a:r>
          </a:p>
        </p:txBody>
      </p:sp>
    </p:spTree>
    <p:extLst>
      <p:ext uri="{BB962C8B-B14F-4D97-AF65-F5344CB8AC3E}">
        <p14:creationId xmlns:p14="http://schemas.microsoft.com/office/powerpoint/2010/main" xmlns="" val="33866756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latin typeface="Calibri" charset="0"/>
              </a:rPr>
              <a:t>Was bedeutet?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23850" y="1916113"/>
            <a:ext cx="856932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Die Ansprechrate ist bei  manchen Medikamenten geschlechtsspezifisch unterschiedlich.</a:t>
            </a:r>
          </a:p>
          <a:p>
            <a:pPr>
              <a:buClr>
                <a:srgbClr val="FF0000"/>
              </a:buClr>
              <a:defRPr/>
            </a:pPr>
            <a:endParaRPr lang="de-DE" dirty="0"/>
          </a:p>
          <a:p>
            <a:pPr marL="285750" indent="-285750"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Die Unterschiede treten auch an primär „unveränderten“ Organen auf.</a:t>
            </a:r>
          </a:p>
          <a:p>
            <a:pPr>
              <a:buClr>
                <a:srgbClr val="FF0000"/>
              </a:buClr>
              <a:defRPr/>
            </a:pPr>
            <a:endParaRPr lang="de-DE" dirty="0"/>
          </a:p>
          <a:p>
            <a:pPr marL="285750" indent="-285750"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Die klinische Relevanz ist häufig unklar, da viele Erkenntnisse auf retrospektiven Studien beruhen.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ü"/>
              <a:defRPr/>
            </a:pPr>
            <a:endParaRPr lang="de-DE" dirty="0"/>
          </a:p>
          <a:p>
            <a:pPr marL="285750" indent="-285750">
              <a:buClr>
                <a:srgbClr val="FF0000"/>
              </a:buClr>
              <a:buFont typeface="Wingdings" charset="2"/>
              <a:buChar char="ü"/>
              <a:defRPr/>
            </a:pPr>
            <a:r>
              <a:rPr lang="de-DE" dirty="0"/>
              <a:t>Gerade ältere Frauen sind gefährdet</a:t>
            </a:r>
          </a:p>
          <a:p>
            <a:pPr>
              <a:buClr>
                <a:srgbClr val="FF0000"/>
              </a:buClr>
              <a:defRPr/>
            </a:pPr>
            <a:r>
              <a:rPr lang="de-DE" dirty="0"/>
              <a:t>	- geringeres Körpergewicht</a:t>
            </a:r>
          </a:p>
          <a:p>
            <a:pPr>
              <a:buClr>
                <a:srgbClr val="FF0000"/>
              </a:buClr>
              <a:defRPr/>
            </a:pPr>
            <a:r>
              <a:rPr lang="de-DE" dirty="0"/>
              <a:t>	- wahrscheinlich höhere Sensitivität von Ionenkanälen oder Abnahme der 	  </a:t>
            </a:r>
            <a:r>
              <a:rPr lang="de-DE" dirty="0" smtClean="0"/>
              <a:t> 	  Rezeptordichte.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175909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323850" y="980653"/>
            <a:ext cx="8593138" cy="792163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" name="Textfeld 2"/>
          <p:cNvSpPr txBox="1">
            <a:spLocks noChangeArrowheads="1"/>
          </p:cNvSpPr>
          <p:nvPr/>
        </p:nvSpPr>
        <p:spPr bwMode="auto">
          <a:xfrm>
            <a:off x="785813" y="1104925"/>
            <a:ext cx="5468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2800" b="1" dirty="0">
                <a:solidFill>
                  <a:srgbClr val="000000"/>
                </a:solidFill>
              </a:rPr>
              <a:t>Wie ist die Situation heute…….</a:t>
            </a:r>
          </a:p>
        </p:txBody>
      </p:sp>
      <p:pic>
        <p:nvPicPr>
          <p:cNvPr id="4" name="Bild 1" descr="Bildschirmfoto 2016-06-07 um 13.21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8799" y="1916832"/>
            <a:ext cx="5195489" cy="29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1"/>
          <p:cNvSpPr txBox="1">
            <a:spLocks noChangeArrowheads="1"/>
          </p:cNvSpPr>
          <p:nvPr/>
        </p:nvSpPr>
        <p:spPr bwMode="auto">
          <a:xfrm>
            <a:off x="611560" y="4941168"/>
            <a:ext cx="80645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600" b="1" dirty="0"/>
              <a:t>Risiken im Medikationsmanagement lassen sich durch einen stärkeren geschlechtsspezifischen Fokus minimieren.</a:t>
            </a:r>
          </a:p>
        </p:txBody>
      </p:sp>
    </p:spTree>
    <p:extLst>
      <p:ext uri="{BB962C8B-B14F-4D97-AF65-F5344CB8AC3E}">
        <p14:creationId xmlns:p14="http://schemas.microsoft.com/office/powerpoint/2010/main" xmlns="" val="1000202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034752"/>
            <a:ext cx="8569325" cy="95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 dirty="0">
                <a:cs typeface="Arial" charset="0"/>
              </a:rPr>
              <a:t>Arzneimittelverbrauch nach Geschlecht und Verordnungsmenge</a:t>
            </a:r>
          </a:p>
        </p:txBody>
      </p:sp>
      <p:sp>
        <p:nvSpPr>
          <p:cNvPr id="3" name="Rechteck 6"/>
          <p:cNvSpPr>
            <a:spLocks noChangeArrowheads="1"/>
          </p:cNvSpPr>
          <p:nvPr/>
        </p:nvSpPr>
        <p:spPr bwMode="auto">
          <a:xfrm>
            <a:off x="6372201" y="5013176"/>
            <a:ext cx="25209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>
                <a:latin typeface="Calibri" charset="0"/>
              </a:rPr>
              <a:t> </a:t>
            </a:r>
            <a:r>
              <a:rPr lang="de-DE" sz="1000" dirty="0">
                <a:cs typeface="Arial" charset="0"/>
              </a:rPr>
              <a:t>BARMER GEK Arzneimittelreport 2012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54" t="36417" r="13052" b="16667"/>
          <a:stretch>
            <a:fillRect/>
          </a:stretch>
        </p:blipFill>
        <p:spPr bwMode="auto">
          <a:xfrm>
            <a:off x="395536" y="2129899"/>
            <a:ext cx="3391495" cy="2091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98" t="46918" r="11740" b="6709"/>
          <a:stretch>
            <a:fillRect/>
          </a:stretch>
        </p:blipFill>
        <p:spPr bwMode="auto">
          <a:xfrm>
            <a:off x="5095988" y="2780928"/>
            <a:ext cx="3797187" cy="223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9"/>
          <p:cNvSpPr txBox="1">
            <a:spLocks noChangeArrowheads="1"/>
          </p:cNvSpPr>
          <p:nvPr/>
        </p:nvSpPr>
        <p:spPr bwMode="auto">
          <a:xfrm>
            <a:off x="3707904" y="2339588"/>
            <a:ext cx="1872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800" dirty="0"/>
              <a:t>Benzodiazepine</a:t>
            </a:r>
          </a:p>
        </p:txBody>
      </p:sp>
      <p:sp>
        <p:nvSpPr>
          <p:cNvPr id="7" name="Textfeld 10"/>
          <p:cNvSpPr txBox="1">
            <a:spLocks noChangeArrowheads="1"/>
          </p:cNvSpPr>
          <p:nvPr/>
        </p:nvSpPr>
        <p:spPr bwMode="auto">
          <a:xfrm>
            <a:off x="4283968" y="4077072"/>
            <a:ext cx="932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800" dirty="0"/>
              <a:t>SSRIs</a:t>
            </a:r>
          </a:p>
        </p:txBody>
      </p:sp>
    </p:spTree>
    <p:extLst>
      <p:ext uri="{BB962C8B-B14F-4D97-AF65-F5344CB8AC3E}">
        <p14:creationId xmlns:p14="http://schemas.microsoft.com/office/powerpoint/2010/main" xmlns="" val="1463995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104925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Inzidenzrate von UAW nach Alter und Geschlecht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54" t="43417" r="15021" b="9334"/>
          <a:stretch>
            <a:fillRect/>
          </a:stretch>
        </p:blipFill>
        <p:spPr bwMode="auto">
          <a:xfrm>
            <a:off x="2100917" y="1916832"/>
            <a:ext cx="4919355" cy="316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8"/>
          <p:cNvSpPr txBox="1">
            <a:spLocks noChangeArrowheads="1"/>
          </p:cNvSpPr>
          <p:nvPr/>
        </p:nvSpPr>
        <p:spPr bwMode="auto">
          <a:xfrm>
            <a:off x="5199063" y="5157192"/>
            <a:ext cx="3765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400" dirty="0">
                <a:latin typeface="Calibri" charset="0"/>
              </a:rPr>
              <a:t>Martin et al. </a:t>
            </a:r>
            <a:r>
              <a:rPr lang="de-DE" sz="1400" dirty="0" err="1">
                <a:latin typeface="Calibri" charset="0"/>
              </a:rPr>
              <a:t>Br</a:t>
            </a:r>
            <a:r>
              <a:rPr lang="de-DE" sz="1400" dirty="0">
                <a:latin typeface="Calibri" charset="0"/>
              </a:rPr>
              <a:t> J </a:t>
            </a:r>
            <a:r>
              <a:rPr lang="de-DE" sz="1400" dirty="0" err="1" smtClean="0">
                <a:latin typeface="Calibri" charset="0"/>
              </a:rPr>
              <a:t>Clin</a:t>
            </a:r>
            <a:r>
              <a:rPr lang="de-DE" sz="1400" dirty="0" smtClean="0">
                <a:latin typeface="Calibri" charset="0"/>
              </a:rPr>
              <a:t> </a:t>
            </a:r>
            <a:r>
              <a:rPr lang="de-DE" sz="1400" dirty="0" err="1">
                <a:latin typeface="Calibri" charset="0"/>
              </a:rPr>
              <a:t>Pharmacol</a:t>
            </a:r>
            <a:r>
              <a:rPr lang="de-DE" sz="1400" dirty="0">
                <a:latin typeface="Calibri" charset="0"/>
              </a:rPr>
              <a:t> 1998, 46, 501-11</a:t>
            </a:r>
          </a:p>
        </p:txBody>
      </p:sp>
    </p:spTree>
    <p:extLst>
      <p:ext uri="{BB962C8B-B14F-4D97-AF65-F5344CB8AC3E}">
        <p14:creationId xmlns:p14="http://schemas.microsoft.com/office/powerpoint/2010/main" xmlns="" val="1471075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104925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Was sind die Ursachen für die Unterschiede? </a:t>
            </a:r>
          </a:p>
        </p:txBody>
      </p:sp>
      <p:pic>
        <p:nvPicPr>
          <p:cNvPr id="8" name="Bild 7" descr="Bildschirmfoto 2016-06-30 um 10.20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1772440"/>
            <a:ext cx="4968552" cy="35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0557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850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 dirty="0">
                <a:latin typeface="Arial"/>
                <a:cs typeface="Arial"/>
              </a:rPr>
              <a:t>Geschlechtsspezifisch Aspekte: Kategorien</a:t>
            </a:r>
          </a:p>
        </p:txBody>
      </p:sp>
      <p:sp>
        <p:nvSpPr>
          <p:cNvPr id="3" name="Rechteck 1"/>
          <p:cNvSpPr>
            <a:spLocks noChangeArrowheads="1"/>
          </p:cNvSpPr>
          <p:nvPr/>
        </p:nvSpPr>
        <p:spPr bwMode="auto">
          <a:xfrm>
            <a:off x="395289" y="1669588"/>
            <a:ext cx="8497886" cy="376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/>
              <a:t>Geschlechtsspezifische Unterschiede in der Arzneimitteltherapie können in vier Kategorien eingeteilt werden: </a:t>
            </a:r>
          </a:p>
          <a:p>
            <a:pPr>
              <a:lnSpc>
                <a:spcPct val="150000"/>
              </a:lnSpc>
            </a:pPr>
            <a:r>
              <a:rPr lang="de-DE" sz="1600" dirty="0"/>
              <a:t>1.Es kann das </a:t>
            </a:r>
            <a:r>
              <a:rPr lang="de-DE" sz="1600" b="1" dirty="0"/>
              <a:t>Ansprechen</a:t>
            </a:r>
            <a:r>
              <a:rPr lang="de-DE" sz="1600" dirty="0"/>
              <a:t> auf eine Therapie zwischen Männern und Frauen</a:t>
            </a:r>
          </a:p>
          <a:p>
            <a:pPr>
              <a:lnSpc>
                <a:spcPct val="150000"/>
              </a:lnSpc>
            </a:pPr>
            <a:r>
              <a:rPr lang="de-DE" sz="1600" dirty="0"/>
              <a:t>unterschiedlich ausgeprägt sein, weil der Arzneistoff unterschiedlich </a:t>
            </a:r>
            <a:r>
              <a:rPr lang="de-DE" sz="1600" dirty="0" err="1"/>
              <a:t>metabolisiert</a:t>
            </a:r>
            <a:r>
              <a:rPr lang="de-DE" sz="1600" dirty="0"/>
              <a:t> wird und dadurch Wirkung oder Wirkdauer verändert wird. </a:t>
            </a:r>
          </a:p>
          <a:p>
            <a:pPr>
              <a:lnSpc>
                <a:spcPct val="150000"/>
              </a:lnSpc>
            </a:pPr>
            <a:r>
              <a:rPr lang="de-DE" sz="1600" dirty="0"/>
              <a:t>2.Die </a:t>
            </a:r>
            <a:r>
              <a:rPr lang="de-DE" sz="1600" b="1" dirty="0"/>
              <a:t>Empfindlichkeit</a:t>
            </a:r>
            <a:r>
              <a:rPr lang="de-DE" sz="1600" dirty="0"/>
              <a:t> der Zielstrukturen wie Rezeptoren oder Kanäle ist geschlechtsspezifisch unterschiedlich. </a:t>
            </a:r>
          </a:p>
          <a:p>
            <a:pPr>
              <a:lnSpc>
                <a:spcPct val="150000"/>
              </a:lnSpc>
            </a:pPr>
            <a:r>
              <a:rPr lang="de-DE" sz="1600" dirty="0"/>
              <a:t>3.Die </a:t>
            </a:r>
            <a:r>
              <a:rPr lang="de-DE" sz="1600" b="1" dirty="0"/>
              <a:t>Pathophysiologie</a:t>
            </a:r>
            <a:r>
              <a:rPr lang="de-DE" sz="1600" dirty="0"/>
              <a:t> der Erkrankung als solche ist unterschiedlich. </a:t>
            </a:r>
          </a:p>
          <a:p>
            <a:pPr>
              <a:lnSpc>
                <a:spcPct val="150000"/>
              </a:lnSpc>
            </a:pPr>
            <a:r>
              <a:rPr lang="de-DE" sz="1600" dirty="0"/>
              <a:t>4.Auf einer soziomedizinischen Ebene sind Unterschiede in der </a:t>
            </a:r>
            <a:r>
              <a:rPr lang="de-DE" sz="1600" b="1" dirty="0"/>
              <a:t>Wahrnehmung</a:t>
            </a:r>
            <a:r>
              <a:rPr lang="de-DE" sz="1600" dirty="0"/>
              <a:t> und </a:t>
            </a:r>
            <a:r>
              <a:rPr lang="de-DE" sz="1600" b="1" dirty="0"/>
              <a:t>Beschreibung </a:t>
            </a:r>
            <a:r>
              <a:rPr lang="de-DE" sz="1600" dirty="0"/>
              <a:t>von Symptomen und im </a:t>
            </a:r>
            <a:r>
              <a:rPr lang="de-DE" sz="1600" b="1" dirty="0"/>
              <a:t>Umgang</a:t>
            </a:r>
            <a:r>
              <a:rPr lang="de-DE" sz="1600" dirty="0"/>
              <a:t> mit Krankheiten zu berücksichtigen.</a:t>
            </a:r>
          </a:p>
        </p:txBody>
      </p:sp>
    </p:spTree>
    <p:extLst>
      <p:ext uri="{BB962C8B-B14F-4D97-AF65-F5344CB8AC3E}">
        <p14:creationId xmlns:p14="http://schemas.microsoft.com/office/powerpoint/2010/main" xmlns="" val="804221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Pharmakokinetik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54" t="12791" r="13708" b="16667"/>
          <a:stretch>
            <a:fillRect/>
          </a:stretch>
        </p:blipFill>
        <p:spPr bwMode="auto">
          <a:xfrm>
            <a:off x="2339752" y="1700808"/>
            <a:ext cx="4702442" cy="37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5045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7338" y="1032917"/>
            <a:ext cx="8569325" cy="523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de-DE" sz="2800" b="1">
                <a:cs typeface="Arial" charset="0"/>
              </a:rPr>
              <a:t>Unterschiede in der Verteilung</a:t>
            </a:r>
          </a:p>
        </p:txBody>
      </p:sp>
      <p:pic>
        <p:nvPicPr>
          <p:cNvPr id="4" name="Bild 3" descr="Bildschirmfoto 2016-06-30 um 13.50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6108" y="1700808"/>
            <a:ext cx="4859180" cy="3384376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022304" y="5229780"/>
            <a:ext cx="365415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/>
              <a:t>Nieber K. Genderaspekte in der Pharmakotherapie. </a:t>
            </a:r>
            <a:r>
              <a:rPr lang="de-DE" sz="800" dirty="0" err="1"/>
              <a:t>zkm</a:t>
            </a:r>
            <a:r>
              <a:rPr lang="de-DE" sz="800" dirty="0"/>
              <a:t> 2014; 3: 17–23</a:t>
            </a:r>
          </a:p>
        </p:txBody>
      </p:sp>
    </p:spTree>
    <p:extLst>
      <p:ext uri="{BB962C8B-B14F-4D97-AF65-F5344CB8AC3E}">
        <p14:creationId xmlns:p14="http://schemas.microsoft.com/office/powerpoint/2010/main" xmlns="" val="80720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Microsoft Macintosh PowerPoint</Application>
  <PresentationFormat>Bildschirmpräsentation (4:3)</PresentationFormat>
  <Paragraphs>81</Paragraphs>
  <Slides>31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2" baseType="lpstr">
      <vt:lpstr>Office-Design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</vt:vector>
  </TitlesOfParts>
  <Company>weskom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Reiner Kombuechen</dc:creator>
  <cp:lastModifiedBy>Julia Schreitmüller</cp:lastModifiedBy>
  <cp:revision>110</cp:revision>
  <dcterms:created xsi:type="dcterms:W3CDTF">2011-07-11T11:26:13Z</dcterms:created>
  <dcterms:modified xsi:type="dcterms:W3CDTF">2016-06-30T17:50:05Z</dcterms:modified>
</cp:coreProperties>
</file>